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988D-C491-4E78-A114-89ABC20827FE}" type="datetimeFigureOut">
              <a:rPr lang="en-US" smtClean="0"/>
              <a:pPr/>
              <a:t>1/28/2023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572BB-4CAA-41A0-858C-92C92F06969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988D-C491-4E78-A114-89ABC20827FE}" type="datetimeFigureOut">
              <a:rPr lang="en-US" smtClean="0"/>
              <a:pPr/>
              <a:t>1/28/2023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572BB-4CAA-41A0-858C-92C92F06969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988D-C491-4E78-A114-89ABC20827FE}" type="datetimeFigureOut">
              <a:rPr lang="en-US" smtClean="0"/>
              <a:pPr/>
              <a:t>1/28/2023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572BB-4CAA-41A0-858C-92C92F06969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988D-C491-4E78-A114-89ABC20827FE}" type="datetimeFigureOut">
              <a:rPr lang="en-US" smtClean="0"/>
              <a:pPr/>
              <a:t>1/28/2023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572BB-4CAA-41A0-858C-92C92F06969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988D-C491-4E78-A114-89ABC20827FE}" type="datetimeFigureOut">
              <a:rPr lang="en-US" smtClean="0"/>
              <a:pPr/>
              <a:t>1/28/2023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572BB-4CAA-41A0-858C-92C92F06969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988D-C491-4E78-A114-89ABC20827FE}" type="datetimeFigureOut">
              <a:rPr lang="en-US" smtClean="0"/>
              <a:pPr/>
              <a:t>1/28/2023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572BB-4CAA-41A0-858C-92C92F06969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988D-C491-4E78-A114-89ABC20827FE}" type="datetimeFigureOut">
              <a:rPr lang="en-US" smtClean="0"/>
              <a:pPr/>
              <a:t>1/28/2023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572BB-4CAA-41A0-858C-92C92F06969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988D-C491-4E78-A114-89ABC20827FE}" type="datetimeFigureOut">
              <a:rPr lang="en-US" smtClean="0"/>
              <a:pPr/>
              <a:t>1/28/2023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572BB-4CAA-41A0-858C-92C92F06969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988D-C491-4E78-A114-89ABC20827FE}" type="datetimeFigureOut">
              <a:rPr lang="en-US" smtClean="0"/>
              <a:pPr/>
              <a:t>1/28/2023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572BB-4CAA-41A0-858C-92C92F06969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988D-C491-4E78-A114-89ABC20827FE}" type="datetimeFigureOut">
              <a:rPr lang="en-US" smtClean="0"/>
              <a:pPr/>
              <a:t>1/28/2023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572BB-4CAA-41A0-858C-92C92F06969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988D-C491-4E78-A114-89ABC20827FE}" type="datetimeFigureOut">
              <a:rPr lang="en-US" smtClean="0"/>
              <a:pPr/>
              <a:t>1/28/2023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572BB-4CAA-41A0-858C-92C92F06969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988D-C491-4E78-A114-89ABC20827FE}" type="datetimeFigureOut">
              <a:rPr lang="en-US" smtClean="0"/>
              <a:pPr/>
              <a:t>1/28/2023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572BB-4CAA-41A0-858C-92C92F06969C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C89EF-9C3C-A14C-C386-111520FF6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4"/>
            <a:ext cx="6858000" cy="1580197"/>
          </a:xfrm>
        </p:spPr>
        <p:txBody>
          <a:bodyPr>
            <a:normAutofit/>
          </a:bodyPr>
          <a:lstStyle/>
          <a:p>
            <a:r>
              <a:rPr lang="en-IN" sz="3600" dirty="0"/>
              <a:t>KHATRA ADIBASI MAHAVIDYALAYA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4B13CF-4C29-2AE1-C83B-CCD521736E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078480"/>
            <a:ext cx="6858000" cy="3657600"/>
          </a:xfrm>
        </p:spPr>
        <p:txBody>
          <a:bodyPr>
            <a:normAutofit/>
          </a:bodyPr>
          <a:lstStyle/>
          <a:p>
            <a:r>
              <a:rPr lang="en-IN" sz="3200" dirty="0">
                <a:solidFill>
                  <a:schemeClr val="tx1"/>
                </a:solidFill>
              </a:rPr>
              <a:t>Department – </a:t>
            </a:r>
            <a:r>
              <a:rPr lang="en-IN" sz="3200" b="1" dirty="0">
                <a:solidFill>
                  <a:schemeClr val="tx1"/>
                </a:solidFill>
              </a:rPr>
              <a:t>Sanskrit</a:t>
            </a:r>
          </a:p>
          <a:p>
            <a:r>
              <a:rPr lang="en-IN" sz="3200" dirty="0">
                <a:solidFill>
                  <a:schemeClr val="tx1"/>
                </a:solidFill>
              </a:rPr>
              <a:t>Session : 2019-20</a:t>
            </a:r>
          </a:p>
          <a:p>
            <a:r>
              <a:rPr lang="en-IN" sz="3200" dirty="0">
                <a:solidFill>
                  <a:schemeClr val="tx1"/>
                </a:solidFill>
              </a:rPr>
              <a:t>Semester: </a:t>
            </a:r>
            <a:r>
              <a:rPr lang="en-IN" dirty="0">
                <a:solidFill>
                  <a:schemeClr val="tx1"/>
                </a:solidFill>
              </a:rPr>
              <a:t>VI</a:t>
            </a:r>
            <a:endParaRPr lang="en-IN" sz="3200" dirty="0">
              <a:solidFill>
                <a:schemeClr val="tx1"/>
              </a:solidFill>
            </a:endParaRPr>
          </a:p>
          <a:p>
            <a:r>
              <a:rPr lang="en-IN" sz="3200" dirty="0">
                <a:solidFill>
                  <a:schemeClr val="tx1"/>
                </a:solidFill>
              </a:rPr>
              <a:t>Subject:  </a:t>
            </a:r>
            <a:r>
              <a:rPr lang="en-IN" dirty="0">
                <a:solidFill>
                  <a:schemeClr val="tx1"/>
                </a:solidFill>
              </a:rPr>
              <a:t>General Discussion on </a:t>
            </a:r>
            <a:r>
              <a:rPr lang="en-IN" dirty="0" err="1">
                <a:solidFill>
                  <a:schemeClr val="tx1"/>
                </a:solidFill>
              </a:rPr>
              <a:t>Padartha</a:t>
            </a:r>
            <a:r>
              <a:rPr lang="en-IN" dirty="0">
                <a:solidFill>
                  <a:schemeClr val="tx1"/>
                </a:solidFill>
              </a:rPr>
              <a:t> in </a:t>
            </a:r>
            <a:r>
              <a:rPr lang="en-IN" dirty="0" err="1">
                <a:solidFill>
                  <a:schemeClr val="tx1"/>
                </a:solidFill>
              </a:rPr>
              <a:t>Tarkasamgraha</a:t>
            </a:r>
            <a:endParaRPr lang="en-IN" sz="3200" dirty="0">
              <a:solidFill>
                <a:schemeClr val="tx1"/>
              </a:solidFill>
            </a:endParaRPr>
          </a:p>
          <a:p>
            <a:r>
              <a:rPr lang="en-IN" sz="3200" dirty="0">
                <a:solidFill>
                  <a:schemeClr val="tx1"/>
                </a:solidFill>
              </a:rPr>
              <a:t>Teacher’s Name: </a:t>
            </a:r>
            <a:r>
              <a:rPr lang="en-IN" sz="3200" dirty="0" err="1">
                <a:solidFill>
                  <a:schemeClr val="tx1"/>
                </a:solidFill>
              </a:rPr>
              <a:t>Haradhan</a:t>
            </a:r>
            <a:r>
              <a:rPr lang="en-IN" sz="3200" dirty="0">
                <a:solidFill>
                  <a:schemeClr val="tx1"/>
                </a:solidFill>
              </a:rPr>
              <a:t> </a:t>
            </a:r>
            <a:r>
              <a:rPr lang="en-IN" sz="3200" dirty="0" err="1">
                <a:solidFill>
                  <a:schemeClr val="tx1"/>
                </a:solidFill>
              </a:rPr>
              <a:t>Gorai</a:t>
            </a:r>
            <a:endParaRPr lang="en-IN" sz="3200" dirty="0">
              <a:solidFill>
                <a:schemeClr val="tx1"/>
              </a:solidFill>
            </a:endParaRPr>
          </a:p>
          <a:p>
            <a:endParaRPr lang="en-IN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23F61905-FA1B-661A-4117-E24B9D2C58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1934" y="357166"/>
            <a:ext cx="856203" cy="765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419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029DC-8A71-89B4-251A-DF2A6F0CB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i-IN" sz="6000" b="1" dirty="0">
                <a:solidFill>
                  <a:srgbClr val="202122"/>
                </a:solidFill>
                <a:latin typeface="Kokila" panose="020B0604020202020204" pitchFamily="34" charset="0"/>
                <a:ea typeface="+mn-ea"/>
                <a:cs typeface="Kokila" panose="020B0604020202020204" pitchFamily="34" charset="0"/>
              </a:rPr>
              <a:t>तर्कसंग्रहः</a:t>
            </a:r>
            <a:endParaRPr lang="en-IN" sz="6000" b="1" dirty="0">
              <a:solidFill>
                <a:srgbClr val="202122"/>
              </a:solidFill>
              <a:latin typeface="Kokila" panose="020B0604020202020204" pitchFamily="34" charset="0"/>
              <a:ea typeface="+mn-ea"/>
              <a:cs typeface="Kokila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C07B0-AF26-BF62-4C2C-9A22319AF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867" y="1530221"/>
            <a:ext cx="8323373" cy="5262465"/>
          </a:xfrm>
        </p:spPr>
        <p:txBody>
          <a:bodyPr>
            <a:normAutofit fontScale="92500" lnSpcReduction="20000"/>
          </a:bodyPr>
          <a:lstStyle/>
          <a:p>
            <a:pPr marL="541338" indent="-363538"/>
            <a:r>
              <a:rPr lang="hi-IN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भारतीयदर्शनसमुद्रेषु न्यायदर्शनम् अगाधम् अनुपमम् अतिविशालं च वर्तते । । भगवान् महर्षिः गौतमः जगतां दुःखनिवारणस्य मोक्षप्राप्तेश्च उपायान् प्रतिपिपादयिषुः आदौ प्रमाणप्रमेयादीनि सूत्राणि रचयामास । तानि गौतमन्यायसूत्राणीति प्रथितानि सन्ति । ततश्च महर्षिः कणादः अथातो धर्मं व्याख्यास्याम इत्यादीनि सूत्राणि निरचिनोत् । किन्तु एतानि सूत्राणि मन्दप्रज्ञैः दुरवगाह्यानीति मत्वा अनेके च विपश्चिद्वरेण्याः तानि सूत्राणि सरलतया विवरीतुं प्रयतितवन्तः । अतः तत्र अनेकानि अमूल्यानि ग्रन्थरत्नानि भासन्ते । तादृशेषु इदमेकम् आबालवृद्धैः कण्ठे धार्यम्, महोज्ज्वलं सत् शास्त्रज्ञपरिषदि समेषां गौरवाय भवति । एवम् शास्त्रपुरुषस्य मुकुटमणिप्रायः अयम् अन्नम्भट्टः।</a:t>
            </a:r>
          </a:p>
          <a:p>
            <a:pPr marL="541338" indent="-363538"/>
            <a:r>
              <a:rPr lang="hi-IN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अन्नम्भट्टेन विरचितः ग्रन्थः तर्कसङ्ग्रहः । न्याय-वैशेषिकयोः शास्त्रयोः सारसङ्ग्रहरूपः अयं ग्रन्थः तर्कशास्त्राध्ययनं प्रविविक्षूणां छात्राणां कृते द्वारायते । अत्र ग्रन्थकर्ता न्यायशास्त्रस्य पारिभाषिकैः पदैः लघूनि हृद्यानि च सूत्राणि विरचय्य, "दीपिका"ख्यां व्याख्यां च स्वयमेव अतनोत् ।</a:t>
            </a:r>
            <a:endParaRPr lang="en-IN" dirty="0">
              <a:solidFill>
                <a:srgbClr val="202122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305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029DC-8A71-89B4-251A-DF2A6F0CB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i-IN" sz="6000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तर्कसंग्रहः किमर्थं रचितः</a:t>
            </a:r>
            <a:endParaRPr lang="en-IN" sz="6000" b="1" dirty="0">
              <a:solidFill>
                <a:srgbClr val="202122"/>
              </a:solidFill>
              <a:latin typeface="Kokila" panose="020B0604020202020204" pitchFamily="34" charset="0"/>
              <a:ea typeface="+mn-ea"/>
              <a:cs typeface="Kokila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C07B0-AF26-BF62-4C2C-9A22319AF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867" y="1530221"/>
            <a:ext cx="8323373" cy="5262465"/>
          </a:xfrm>
        </p:spPr>
        <p:txBody>
          <a:bodyPr>
            <a:normAutofit/>
          </a:bodyPr>
          <a:lstStyle/>
          <a:p>
            <a:pPr marL="541338" indent="-363538"/>
            <a:r>
              <a:rPr lang="hi-IN" sz="3600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तत्रायं ग्रन्थारम्भे प्रतिजानीते यथा-</a:t>
            </a:r>
          </a:p>
          <a:p>
            <a:pPr marL="541338" indent="-363538"/>
            <a:r>
              <a:rPr lang="hi-IN" sz="3600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निधाय हृदि विश्वेशं विधाय गुरुवन्दनम् ।बालानां सुखबोधाय् क्रियते तर्कसङ्ग्रहः ॥ इति ।</a:t>
            </a:r>
          </a:p>
          <a:p>
            <a:pPr marL="541338" indent="-363538"/>
            <a:r>
              <a:rPr lang="hi-IN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एतेन ज्ञायते यत् एष विद्यालयेषु छात्रशिक्षायै प्रयत्नशील आसीदिति । दुश्शकां तर्कशैलीमपि ललितपदबन्धैः निबध्य यथार्थेन तर्कशास्त्रे बालबुद्धीनां प्रवेशिकामेनां रचयितुं सक्षमोऽन्नंभट्ट एव नान्यः ।</a:t>
            </a:r>
            <a:endParaRPr lang="en-IN" dirty="0">
              <a:solidFill>
                <a:srgbClr val="202122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305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029DC-8A71-89B4-251A-DF2A6F0CB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i-IN" sz="6000" b="1" dirty="0">
                <a:solidFill>
                  <a:srgbClr val="202122"/>
                </a:solidFill>
                <a:latin typeface="Kokila" panose="020B0604020202020204" pitchFamily="34" charset="0"/>
                <a:ea typeface="+mn-ea"/>
                <a:cs typeface="Kokila" panose="020B0604020202020204" pitchFamily="34" charset="0"/>
              </a:rPr>
              <a:t>पदार्थाः कति</a:t>
            </a:r>
            <a:endParaRPr lang="sa-IN" sz="6000" b="1" dirty="0">
              <a:solidFill>
                <a:srgbClr val="202122"/>
              </a:solidFill>
              <a:latin typeface="Kokila" panose="020B0604020202020204" pitchFamily="34" charset="0"/>
              <a:ea typeface="+mn-ea"/>
              <a:cs typeface="Kokila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C07B0-AF26-BF62-4C2C-9A22319AF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867" y="1530221"/>
            <a:ext cx="8323373" cy="5262465"/>
          </a:xfrm>
        </p:spPr>
        <p:txBody>
          <a:bodyPr>
            <a:normAutofit lnSpcReduction="10000"/>
          </a:bodyPr>
          <a:lstStyle/>
          <a:p>
            <a:pPr marL="541338" indent="-363538"/>
            <a:r>
              <a:rPr lang="hi-IN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यद्यपि न्यायदर्शने षोडश पदार्थाः स्वीक्रियन्ते तथापि न्यायवैशेषिकमते सप्तैव पदार्थाः। तथाहि उच्यते  - </a:t>
            </a:r>
          </a:p>
          <a:p>
            <a:pPr marL="541338" indent="-363538">
              <a:buNone/>
            </a:pPr>
            <a:r>
              <a:rPr lang="hi-IN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</a:t>
            </a:r>
            <a:r>
              <a:rPr lang="sa-IN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द्रव्यगुणकर्मसामान्यविशेषसमवायाऽभावाः सप्त </a:t>
            </a:r>
            <a:r>
              <a:rPr lang="sa-IN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पदार्थाः॥</a:t>
            </a:r>
            <a:endParaRPr lang="hi-IN" dirty="0">
              <a:solidFill>
                <a:srgbClr val="202122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  <a:p>
            <a:pPr marL="692150" indent="-514350" algn="ctr">
              <a:buFont typeface="+mj-lt"/>
              <a:buAutoNum type="arabicPeriod"/>
            </a:pPr>
            <a:r>
              <a:rPr lang="hi-IN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द्रव्याणि </a:t>
            </a:r>
          </a:p>
          <a:p>
            <a:pPr marL="692150" indent="-514350" algn="ctr">
              <a:buFont typeface="+mj-lt"/>
              <a:buAutoNum type="arabicPeriod"/>
            </a:pPr>
            <a:r>
              <a:rPr lang="hi-IN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गुणाः </a:t>
            </a:r>
          </a:p>
          <a:p>
            <a:pPr marL="692150" indent="-514350" algn="ctr">
              <a:buFont typeface="+mj-lt"/>
              <a:buAutoNum type="arabicPeriod"/>
            </a:pPr>
            <a:r>
              <a:rPr lang="hi-IN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कर्माणि  </a:t>
            </a:r>
          </a:p>
          <a:p>
            <a:pPr marL="692150" indent="-514350" algn="ctr">
              <a:buFont typeface="+mj-lt"/>
              <a:buAutoNum type="arabicPeriod"/>
            </a:pPr>
            <a:r>
              <a:rPr lang="hi-IN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सामान्यम्</a:t>
            </a:r>
          </a:p>
          <a:p>
            <a:pPr marL="692150" indent="-514350" algn="ctr">
              <a:buFont typeface="+mj-lt"/>
              <a:buAutoNum type="arabicPeriod"/>
            </a:pPr>
            <a:r>
              <a:rPr lang="hi-IN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विशेषाः</a:t>
            </a:r>
          </a:p>
          <a:p>
            <a:pPr marL="692150" indent="-514350" algn="ctr">
              <a:buFont typeface="+mj-lt"/>
              <a:buAutoNum type="arabicPeriod"/>
            </a:pPr>
            <a:r>
              <a:rPr lang="hi-IN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समवायः</a:t>
            </a:r>
          </a:p>
          <a:p>
            <a:pPr marL="692150" indent="-514350" algn="ctr">
              <a:buFont typeface="+mj-lt"/>
              <a:buAutoNum type="arabicPeriod"/>
            </a:pPr>
            <a:r>
              <a:rPr lang="hi-IN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अभावाः</a:t>
            </a:r>
          </a:p>
        </p:txBody>
      </p:sp>
    </p:spTree>
    <p:extLst>
      <p:ext uri="{BB962C8B-B14F-4D97-AF65-F5344CB8AC3E}">
        <p14:creationId xmlns:p14="http://schemas.microsoft.com/office/powerpoint/2010/main" val="1135305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029DC-8A71-89B4-251A-DF2A6F0CB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i-IN" sz="6000" b="1" dirty="0">
                <a:solidFill>
                  <a:srgbClr val="202122"/>
                </a:solidFill>
                <a:latin typeface="Kokila" panose="020B0604020202020204" pitchFamily="34" charset="0"/>
                <a:ea typeface="+mn-ea"/>
                <a:cs typeface="Kokila" panose="020B0604020202020204" pitchFamily="34" charset="0"/>
              </a:rPr>
              <a:t>पदार्थानां सामान्यालोचनम्</a:t>
            </a:r>
            <a:endParaRPr lang="sa-IN" sz="6000" b="1" dirty="0">
              <a:solidFill>
                <a:srgbClr val="202122"/>
              </a:solidFill>
              <a:latin typeface="Kokila" panose="020B0604020202020204" pitchFamily="34" charset="0"/>
              <a:ea typeface="+mn-ea"/>
              <a:cs typeface="Kokila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C07B0-AF26-BF62-4C2C-9A22319AF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867" y="1530221"/>
            <a:ext cx="8323373" cy="5262465"/>
          </a:xfrm>
        </p:spPr>
        <p:txBody>
          <a:bodyPr>
            <a:normAutofit/>
          </a:bodyPr>
          <a:lstStyle/>
          <a:p>
            <a:pPr marL="541338" indent="-363538">
              <a:lnSpc>
                <a:spcPct val="150000"/>
              </a:lnSpc>
            </a:pPr>
            <a:r>
              <a:rPr lang="sa-IN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तत्र द्रव्याणि, पृथिव्यप्तेजोवाय्वाकाशकालदिगात्ममनांसि नवैव॥</a:t>
            </a:r>
            <a:endParaRPr lang="hi-IN" dirty="0">
              <a:solidFill>
                <a:srgbClr val="202122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  <a:p>
            <a:pPr marL="541338" indent="-363538">
              <a:lnSpc>
                <a:spcPct val="150000"/>
              </a:lnSpc>
            </a:pPr>
            <a:r>
              <a:rPr lang="hi-IN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रूपरसगन्धस्पर्शसङ्ख्यापरिमाणपृथक्त्वसंयोगविभागपरत्वाऽपरत्वगुरुत्वद्रवत्वस्नेहशब्दबुद्धिसुखदुःखेच्छाद्वेषप्रयत्नधर्माधर्मसंस्काराः चतुर्विंशतिगुणाः॥</a:t>
            </a:r>
          </a:p>
          <a:p>
            <a:pPr marL="541338" indent="-363538">
              <a:lnSpc>
                <a:spcPct val="150000"/>
              </a:lnSpc>
            </a:pPr>
            <a:r>
              <a:rPr lang="sa-IN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उत्क्षेपणापक्षेपणाकुञ्चनप्रसारणगमनानि पञ्च कर्माणि॥</a:t>
            </a:r>
          </a:p>
          <a:p>
            <a:pPr marL="177800" indent="0">
              <a:buNone/>
            </a:pPr>
            <a:endParaRPr lang="en-IN" dirty="0">
              <a:solidFill>
                <a:srgbClr val="202122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305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029DC-8A71-89B4-251A-DF2A6F0CB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i-IN" sz="6000" b="1" dirty="0">
                <a:solidFill>
                  <a:srgbClr val="202122"/>
                </a:solidFill>
                <a:latin typeface="Kokila" panose="020B0604020202020204" pitchFamily="34" charset="0"/>
                <a:ea typeface="+mn-ea"/>
                <a:cs typeface="Kokila" panose="020B0604020202020204" pitchFamily="34" charset="0"/>
              </a:rPr>
              <a:t>पदार्थानां सामान्यालोचनम्</a:t>
            </a:r>
            <a:endParaRPr lang="sa-IN" sz="6000" b="1" dirty="0">
              <a:solidFill>
                <a:srgbClr val="202122"/>
              </a:solidFill>
              <a:latin typeface="Kokila" panose="020B0604020202020204" pitchFamily="34" charset="0"/>
              <a:ea typeface="+mn-ea"/>
              <a:cs typeface="Kokila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C07B0-AF26-BF62-4C2C-9A22319AF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867" y="1530221"/>
            <a:ext cx="8323373" cy="5262465"/>
          </a:xfrm>
        </p:spPr>
        <p:txBody>
          <a:bodyPr>
            <a:normAutofit/>
          </a:bodyPr>
          <a:lstStyle/>
          <a:p>
            <a:pPr marL="177800" indent="0">
              <a:buNone/>
            </a:pPr>
            <a:endParaRPr lang="hi-IN" dirty="0">
              <a:solidFill>
                <a:srgbClr val="202122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  <a:p>
            <a:pPr marL="541338" indent="-363538">
              <a:lnSpc>
                <a:spcPct val="150000"/>
              </a:lnSpc>
            </a:pPr>
            <a:r>
              <a:rPr lang="sa-IN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परमपरं चेति द्विविधं सामान्यम्॥</a:t>
            </a:r>
            <a:endParaRPr lang="hi-IN" dirty="0">
              <a:solidFill>
                <a:srgbClr val="202122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  <a:p>
            <a:pPr marL="541338" indent="-363538">
              <a:lnSpc>
                <a:spcPct val="150000"/>
              </a:lnSpc>
            </a:pPr>
            <a:r>
              <a:rPr lang="sa-IN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नित्यद्रव्यवृत्तयो विशेषास्त्वनन्ता एव॥</a:t>
            </a:r>
            <a:endParaRPr lang="hi-IN" dirty="0">
              <a:solidFill>
                <a:srgbClr val="202122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  <a:p>
            <a:pPr marL="541338" indent="-363538">
              <a:lnSpc>
                <a:spcPct val="150000"/>
              </a:lnSpc>
            </a:pPr>
            <a:r>
              <a:rPr lang="sa-IN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समवायस्त्वेक एव॥</a:t>
            </a:r>
            <a:endParaRPr lang="hi-IN" dirty="0">
              <a:solidFill>
                <a:srgbClr val="202122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  <a:p>
            <a:pPr marL="541338" indent="-363538">
              <a:lnSpc>
                <a:spcPct val="150000"/>
              </a:lnSpc>
            </a:pPr>
            <a:r>
              <a:rPr lang="sa-IN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अभावश्चतुर्विधः- प्रागभावः, प्रध्वंसाभावः, अत्यन्ताभावः, अन्योन्याभावश्चेति॥</a:t>
            </a:r>
          </a:p>
        </p:txBody>
      </p:sp>
    </p:spTree>
    <p:extLst>
      <p:ext uri="{BB962C8B-B14F-4D97-AF65-F5344CB8AC3E}">
        <p14:creationId xmlns:p14="http://schemas.microsoft.com/office/powerpoint/2010/main" val="3191360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252</Words>
  <Application>Microsoft Office PowerPoint</Application>
  <PresentationFormat>On-screen Show (4:3)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Kokila</vt:lpstr>
      <vt:lpstr>Office Theme</vt:lpstr>
      <vt:lpstr>KHATRA ADIBASI MAHAVIDYALAYA</vt:lpstr>
      <vt:lpstr>तर्कसंग्रहः</vt:lpstr>
      <vt:lpstr>तर्कसंग्रहः किमर्थं रचितः</vt:lpstr>
      <vt:lpstr>पदार्थाः कति</vt:lpstr>
      <vt:lpstr>पदार्थानां सामान्यालोचनम्</vt:lpstr>
      <vt:lpstr>पदार्थानां सामान्यालोचनम्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KHATRA ADIBASI MAHAVIDYALAYA</dc:title>
  <dc:creator>UGC2</dc:creator>
  <cp:lastModifiedBy>ASIF</cp:lastModifiedBy>
  <cp:revision>9</cp:revision>
  <dcterms:created xsi:type="dcterms:W3CDTF">2023-01-18T08:24:43Z</dcterms:created>
  <dcterms:modified xsi:type="dcterms:W3CDTF">2023-01-28T10:51:23Z</dcterms:modified>
</cp:coreProperties>
</file>